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8"/>
  </p:notesMasterIdLst>
  <p:sldIdLst>
    <p:sldId id="419" r:id="rId3"/>
    <p:sldId id="422" r:id="rId4"/>
    <p:sldId id="462" r:id="rId5"/>
    <p:sldId id="476" r:id="rId6"/>
    <p:sldId id="477" r:id="rId7"/>
    <p:sldId id="478" r:id="rId8"/>
    <p:sldId id="464" r:id="rId9"/>
    <p:sldId id="466" r:id="rId10"/>
    <p:sldId id="479" r:id="rId11"/>
    <p:sldId id="480" r:id="rId12"/>
    <p:sldId id="467" r:id="rId13"/>
    <p:sldId id="481" r:id="rId14"/>
    <p:sldId id="427" r:id="rId15"/>
    <p:sldId id="444" r:id="rId16"/>
    <p:sldId id="432" r:id="rId17"/>
    <p:sldId id="433" r:id="rId18"/>
    <p:sldId id="446" r:id="rId19"/>
    <p:sldId id="457" r:id="rId20"/>
    <p:sldId id="468" r:id="rId21"/>
    <p:sldId id="436" r:id="rId22"/>
    <p:sldId id="448" r:id="rId23"/>
    <p:sldId id="472" r:id="rId24"/>
    <p:sldId id="438" r:id="rId25"/>
    <p:sldId id="440" r:id="rId26"/>
    <p:sldId id="41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FFFF9F"/>
    <a:srgbClr val="FF0000"/>
    <a:srgbClr val="179923"/>
    <a:srgbClr val="E4DF21"/>
    <a:srgbClr val="C8D927"/>
    <a:srgbClr val="FF0066"/>
    <a:srgbClr val="FF6699"/>
    <a:srgbClr val="FF3399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20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28.jpeg"/><Relationship Id="rId4" Type="http://schemas.openxmlformats.org/officeDocument/2006/relationships/image" Target="../media/image2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0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audio" Target="../media/audio1.wav"/><Relationship Id="rId7" Type="http://schemas.openxmlformats.org/officeDocument/2006/relationships/slide" Target="slide1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34.gif"/><Relationship Id="rId7" Type="http://schemas.openxmlformats.org/officeDocument/2006/relationships/slide" Target="slide17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6" Type="http://schemas.openxmlformats.org/officeDocument/2006/relationships/slide" Target="slide20.xml"/><Relationship Id="rId5" Type="http://schemas.openxmlformats.org/officeDocument/2006/relationships/slide" Target="slide17.xml"/><Relationship Id="rId4" Type="http://schemas.openxmlformats.org/officeDocument/2006/relationships/image" Target="../media/image4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gif"/><Relationship Id="rId5" Type="http://schemas.openxmlformats.org/officeDocument/2006/relationships/image" Target="../media/image42.png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24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pep.com.cn/xxsx/jszx/tbjxzy/dzikb/xs3akb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1214414" y="4929198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3929058" y="4929198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572264" y="4929198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0034" y="1071546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5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面    积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43042" y="2285992"/>
            <a:ext cx="6143668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 面积和面积单位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28794" y="3500438"/>
            <a:ext cx="67151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认识面积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71612"/>
            <a:ext cx="2041525" cy="1547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2775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85926"/>
            <a:ext cx="3114675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>
            <a:off x="1000100" y="714356"/>
            <a:ext cx="6591030" cy="584775"/>
            <a:chOff x="1000100" y="714356"/>
            <a:chExt cx="6591030" cy="584775"/>
          </a:xfrm>
        </p:grpSpPr>
        <p:sp>
          <p:nvSpPr>
            <p:cNvPr id="32770" name="Text Box 2"/>
            <p:cNvSpPr>
              <a:spLocks noChangeArrowheads="1"/>
            </p:cNvSpPr>
            <p:nvPr/>
          </p:nvSpPr>
          <p:spPr bwMode="auto">
            <a:xfrm>
              <a:off x="2071670" y="714356"/>
              <a:ext cx="551946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下面两个图形，哪个面积大？</a:t>
              </a:r>
              <a:endPara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00100" y="714356"/>
              <a:ext cx="928694" cy="5000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1472" y="3286124"/>
            <a:ext cx="3429024" cy="1443038"/>
            <a:chOff x="714348" y="3500438"/>
            <a:chExt cx="3429024" cy="1443038"/>
          </a:xfrm>
        </p:grpSpPr>
        <p:pic>
          <p:nvPicPr>
            <p:cNvPr id="10" name="图片 9" descr="ww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4348" y="3571876"/>
              <a:ext cx="1123950" cy="1371600"/>
            </a:xfrm>
            <a:prstGeom prst="rect">
              <a:avLst/>
            </a:prstGeom>
          </p:spPr>
        </p:pic>
        <p:sp>
          <p:nvSpPr>
            <p:cNvPr id="12" name="圆角矩形标注 11"/>
            <p:cNvSpPr/>
            <p:nvPr/>
          </p:nvSpPr>
          <p:spPr>
            <a:xfrm>
              <a:off x="2000232" y="3500438"/>
              <a:ext cx="2143140" cy="1000132"/>
            </a:xfrm>
            <a:prstGeom prst="wedgeRoundRectCallout">
              <a:avLst>
                <a:gd name="adj1" fmla="val -58151"/>
                <a:gd name="adj2" fmla="val 19834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看不出哪个面积大。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9058" y="3143248"/>
            <a:ext cx="4295784" cy="2286016"/>
            <a:chOff x="3357554" y="3500438"/>
            <a:chExt cx="4295784" cy="2286016"/>
          </a:xfrm>
        </p:grpSpPr>
        <p:pic>
          <p:nvPicPr>
            <p:cNvPr id="11" name="图片 10" descr="33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43438" y="3500438"/>
              <a:ext cx="3009900" cy="1581150"/>
            </a:xfrm>
            <a:prstGeom prst="rect">
              <a:avLst/>
            </a:prstGeom>
          </p:spPr>
        </p:pic>
        <p:sp>
          <p:nvSpPr>
            <p:cNvPr id="14" name="圆角矩形标注 13"/>
            <p:cNvSpPr/>
            <p:nvPr/>
          </p:nvSpPr>
          <p:spPr>
            <a:xfrm>
              <a:off x="3357554" y="4643446"/>
              <a:ext cx="3143272" cy="1143008"/>
            </a:xfrm>
            <a:prstGeom prst="wedgeRoundRectCallout">
              <a:avLst>
                <a:gd name="adj1" fmla="val 62869"/>
                <a:gd name="adj2" fmla="val -61799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用重叠的方法也比较不出来这两个图形面积的大小。</a:t>
              </a:r>
              <a:endParaRPr lang="zh-CN" altLang="en-US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14348" y="5500702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你还能想到其他比较面积大小的方法吗？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5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428604"/>
            <a:ext cx="5948356" cy="1500198"/>
          </a:xfrm>
          <a:prstGeom prst="rect">
            <a:avLst/>
          </a:prstGeom>
        </p:spPr>
      </p:pic>
      <p:sp>
        <p:nvSpPr>
          <p:cNvPr id="14" name="Rectangle 29"/>
          <p:cNvSpPr>
            <a:spLocks noChangeArrowheads="1"/>
          </p:cNvSpPr>
          <p:nvPr/>
        </p:nvSpPr>
        <p:spPr bwMode="auto">
          <a:xfrm>
            <a:off x="2571737" y="1428736"/>
            <a:ext cx="2500329" cy="1008062"/>
          </a:xfrm>
          <a:prstGeom prst="rect">
            <a:avLst/>
          </a:prstGeom>
          <a:solidFill>
            <a:srgbClr val="FFFF00"/>
          </a:solidFill>
          <a:ln w="127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5" name="图片 14" descr="1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214422"/>
            <a:ext cx="1085850" cy="13335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428728" y="642918"/>
            <a:ext cx="3716020" cy="571500"/>
            <a:chOff x="1643042" y="3357562"/>
            <a:chExt cx="3716020" cy="571500"/>
          </a:xfrm>
        </p:grpSpPr>
        <p:sp>
          <p:nvSpPr>
            <p:cNvPr id="16" name="圆角矩形标注 15"/>
            <p:cNvSpPr/>
            <p:nvPr/>
          </p:nvSpPr>
          <p:spPr>
            <a:xfrm>
              <a:off x="1643042" y="3357562"/>
              <a:ext cx="3716020" cy="571500"/>
            </a:xfrm>
            <a:prstGeom prst="wedgeRoundRectCallout">
              <a:avLst>
                <a:gd name="adj1" fmla="val -48465"/>
                <a:gd name="adj2" fmla="val 92976"/>
                <a:gd name="adj3" fmla="val 16667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我选      作单位来量。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流程图: 联系 16"/>
            <p:cNvSpPr/>
            <p:nvPr/>
          </p:nvSpPr>
          <p:spPr>
            <a:xfrm>
              <a:off x="2500298" y="3429000"/>
              <a:ext cx="428628" cy="428628"/>
            </a:xfrm>
            <a:prstGeom prst="flowChartConnector">
              <a:avLst/>
            </a:prstGeom>
            <a:solidFill>
              <a:srgbClr val="00B05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流程图: 联系 18"/>
          <p:cNvSpPr/>
          <p:nvPr/>
        </p:nvSpPr>
        <p:spPr>
          <a:xfrm>
            <a:off x="2571736" y="1428736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联系 23"/>
          <p:cNvSpPr/>
          <p:nvPr/>
        </p:nvSpPr>
        <p:spPr>
          <a:xfrm>
            <a:off x="2571736" y="1928802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24"/>
          <p:cNvSpPr/>
          <p:nvPr/>
        </p:nvSpPr>
        <p:spPr>
          <a:xfrm>
            <a:off x="3071802" y="1428736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流程图: 联系 25"/>
          <p:cNvSpPr/>
          <p:nvPr/>
        </p:nvSpPr>
        <p:spPr>
          <a:xfrm>
            <a:off x="3071802" y="1928802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流程图: 联系 26"/>
          <p:cNvSpPr/>
          <p:nvPr/>
        </p:nvSpPr>
        <p:spPr>
          <a:xfrm>
            <a:off x="3571868" y="1428736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联系 27"/>
          <p:cNvSpPr/>
          <p:nvPr/>
        </p:nvSpPr>
        <p:spPr>
          <a:xfrm>
            <a:off x="3571868" y="1928802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联系 28"/>
          <p:cNvSpPr/>
          <p:nvPr/>
        </p:nvSpPr>
        <p:spPr>
          <a:xfrm>
            <a:off x="4071934" y="1428736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联系 29"/>
          <p:cNvSpPr/>
          <p:nvPr/>
        </p:nvSpPr>
        <p:spPr>
          <a:xfrm>
            <a:off x="4071934" y="1928802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4572000" y="1428736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4572000" y="1928802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5786447" y="1214422"/>
            <a:ext cx="2000263" cy="1500198"/>
          </a:xfrm>
          <a:prstGeom prst="rect">
            <a:avLst/>
          </a:prstGeom>
          <a:solidFill>
            <a:srgbClr val="FFFF9F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4" name="流程图: 联系 33"/>
          <p:cNvSpPr/>
          <p:nvPr/>
        </p:nvSpPr>
        <p:spPr>
          <a:xfrm>
            <a:off x="5786446" y="1214422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流程图: 联系 34"/>
          <p:cNvSpPr/>
          <p:nvPr/>
        </p:nvSpPr>
        <p:spPr>
          <a:xfrm>
            <a:off x="6286512" y="1214422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联系 35"/>
          <p:cNvSpPr/>
          <p:nvPr/>
        </p:nvSpPr>
        <p:spPr>
          <a:xfrm>
            <a:off x="6786578" y="1214422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联系 36"/>
          <p:cNvSpPr/>
          <p:nvPr/>
        </p:nvSpPr>
        <p:spPr>
          <a:xfrm>
            <a:off x="7286644" y="1214422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流程图: 联系 37"/>
          <p:cNvSpPr/>
          <p:nvPr/>
        </p:nvSpPr>
        <p:spPr>
          <a:xfrm>
            <a:off x="5786446" y="1714488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流程图: 联系 38"/>
          <p:cNvSpPr/>
          <p:nvPr/>
        </p:nvSpPr>
        <p:spPr>
          <a:xfrm>
            <a:off x="6286512" y="1714488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联系 39"/>
          <p:cNvSpPr/>
          <p:nvPr/>
        </p:nvSpPr>
        <p:spPr>
          <a:xfrm>
            <a:off x="6786578" y="1714488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联系 40"/>
          <p:cNvSpPr/>
          <p:nvPr/>
        </p:nvSpPr>
        <p:spPr>
          <a:xfrm>
            <a:off x="7286644" y="1714488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联系 41"/>
          <p:cNvSpPr/>
          <p:nvPr/>
        </p:nvSpPr>
        <p:spPr>
          <a:xfrm>
            <a:off x="5786446" y="2214554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联系 42"/>
          <p:cNvSpPr/>
          <p:nvPr/>
        </p:nvSpPr>
        <p:spPr>
          <a:xfrm>
            <a:off x="6286512" y="2214554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流程图: 联系 43"/>
          <p:cNvSpPr/>
          <p:nvPr/>
        </p:nvSpPr>
        <p:spPr>
          <a:xfrm>
            <a:off x="6786578" y="2214554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流程图: 联系 44"/>
          <p:cNvSpPr/>
          <p:nvPr/>
        </p:nvSpPr>
        <p:spPr>
          <a:xfrm>
            <a:off x="7286644" y="2214554"/>
            <a:ext cx="500066" cy="500066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571472" y="2643182"/>
            <a:ext cx="4572032" cy="1281113"/>
            <a:chOff x="642910" y="3857628"/>
            <a:chExt cx="4572032" cy="1281113"/>
          </a:xfrm>
        </p:grpSpPr>
        <p:pic>
          <p:nvPicPr>
            <p:cNvPr id="46" name="图片 45" descr="1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10" y="3929066"/>
              <a:ext cx="1066800" cy="1209675"/>
            </a:xfrm>
            <a:prstGeom prst="rect">
              <a:avLst/>
            </a:prstGeom>
          </p:spPr>
        </p:pic>
        <p:sp>
          <p:nvSpPr>
            <p:cNvPr id="47" name="圆角矩形标注 46"/>
            <p:cNvSpPr/>
            <p:nvPr/>
          </p:nvSpPr>
          <p:spPr>
            <a:xfrm>
              <a:off x="1643042" y="3857628"/>
              <a:ext cx="3571900" cy="571504"/>
            </a:xfrm>
            <a:prstGeom prst="wedgeRoundRectCallout">
              <a:avLst>
                <a:gd name="adj1" fmla="val -48465"/>
                <a:gd name="adj2" fmla="val 92976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我选      作单位来量。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2500298" y="3929066"/>
              <a:ext cx="428628" cy="500066"/>
            </a:xfrm>
            <a:prstGeom prst="triangle">
              <a:avLst>
                <a:gd name="adj" fmla="val 58127"/>
              </a:avLst>
            </a:prstGeom>
            <a:solidFill>
              <a:srgbClr val="17992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Rectangle 29"/>
          <p:cNvSpPr>
            <a:spLocks noChangeArrowheads="1"/>
          </p:cNvSpPr>
          <p:nvPr/>
        </p:nvSpPr>
        <p:spPr bwMode="auto">
          <a:xfrm>
            <a:off x="2643174" y="3429000"/>
            <a:ext cx="2500329" cy="1008062"/>
          </a:xfrm>
          <a:prstGeom prst="rect">
            <a:avLst/>
          </a:prstGeom>
          <a:solidFill>
            <a:srgbClr val="FFFF66"/>
          </a:solidFill>
          <a:ln w="127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" name="等腰三角形 50"/>
          <p:cNvSpPr/>
          <p:nvPr/>
        </p:nvSpPr>
        <p:spPr>
          <a:xfrm>
            <a:off x="2643174" y="3429000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3143240" y="3429000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>
            <a:off x="3643306" y="3429000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>
            <a:off x="4143372" y="3429000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>
            <a:off x="4643438" y="3429000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>
            <a:off x="2643174" y="3929066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>
            <a:off x="3143240" y="3929066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>
            <a:off x="3643306" y="3929066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>
            <a:off x="4143372" y="3929066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>
            <a:off x="4643438" y="3929066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Rectangle 30"/>
          <p:cNvSpPr>
            <a:spLocks noChangeArrowheads="1"/>
          </p:cNvSpPr>
          <p:nvPr/>
        </p:nvSpPr>
        <p:spPr bwMode="auto">
          <a:xfrm>
            <a:off x="5857884" y="3071810"/>
            <a:ext cx="2000263" cy="1500198"/>
          </a:xfrm>
          <a:prstGeom prst="rect">
            <a:avLst/>
          </a:prstGeom>
          <a:solidFill>
            <a:srgbClr val="FFFF9F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2" name="等腰三角形 71"/>
          <p:cNvSpPr/>
          <p:nvPr/>
        </p:nvSpPr>
        <p:spPr>
          <a:xfrm>
            <a:off x="5857884" y="3071810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>
            <a:off x="6357950" y="3071810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6858016" y="3071810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>
            <a:off x="7358082" y="3071810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>
            <a:off x="5857884" y="3571876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>
            <a:off x="6357950" y="3571876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>
            <a:off x="6858016" y="3571876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等腰三角形 78"/>
          <p:cNvSpPr/>
          <p:nvPr/>
        </p:nvSpPr>
        <p:spPr>
          <a:xfrm>
            <a:off x="7358082" y="3571876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>
            <a:off x="5857884" y="4071942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等腰三角形 80"/>
          <p:cNvSpPr/>
          <p:nvPr/>
        </p:nvSpPr>
        <p:spPr>
          <a:xfrm>
            <a:off x="6357950" y="4071942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等腰三角形 81"/>
          <p:cNvSpPr/>
          <p:nvPr/>
        </p:nvSpPr>
        <p:spPr>
          <a:xfrm>
            <a:off x="6858016" y="4071942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>
            <a:off x="7358082" y="4071942"/>
            <a:ext cx="500066" cy="500066"/>
          </a:xfrm>
          <a:prstGeom prst="triangle">
            <a:avLst>
              <a:gd name="adj" fmla="val 58127"/>
            </a:avLst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642910" y="4500570"/>
            <a:ext cx="4500594" cy="1571627"/>
            <a:chOff x="500034" y="4500570"/>
            <a:chExt cx="4500594" cy="1571627"/>
          </a:xfrm>
        </p:grpSpPr>
        <p:pic>
          <p:nvPicPr>
            <p:cNvPr id="84" name="图片 83" descr="22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0034" y="4786322"/>
              <a:ext cx="1238250" cy="1285875"/>
            </a:xfrm>
            <a:prstGeom prst="rect">
              <a:avLst/>
            </a:prstGeom>
          </p:spPr>
        </p:pic>
        <p:sp>
          <p:nvSpPr>
            <p:cNvPr id="85" name="圆角矩形标注 84"/>
            <p:cNvSpPr/>
            <p:nvPr/>
          </p:nvSpPr>
          <p:spPr>
            <a:xfrm>
              <a:off x="1428728" y="4500570"/>
              <a:ext cx="3571900" cy="571504"/>
            </a:xfrm>
            <a:prstGeom prst="wedgeRoundRectCallout">
              <a:avLst>
                <a:gd name="adj1" fmla="val -48465"/>
                <a:gd name="adj2" fmla="val 92976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我选      作单位来量。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2357422" y="4572008"/>
              <a:ext cx="428628" cy="428628"/>
            </a:xfrm>
            <a:prstGeom prst="rect">
              <a:avLst/>
            </a:prstGeom>
            <a:solidFill>
              <a:srgbClr val="17992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Rectangle 29"/>
          <p:cNvSpPr>
            <a:spLocks noChangeArrowheads="1"/>
          </p:cNvSpPr>
          <p:nvPr/>
        </p:nvSpPr>
        <p:spPr bwMode="auto">
          <a:xfrm>
            <a:off x="2643174" y="5214950"/>
            <a:ext cx="2500329" cy="1008062"/>
          </a:xfrm>
          <a:prstGeom prst="rect">
            <a:avLst/>
          </a:prstGeom>
          <a:solidFill>
            <a:srgbClr val="FFFF66"/>
          </a:solidFill>
          <a:ln w="127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643174" y="5214950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30"/>
          <p:cNvSpPr>
            <a:spLocks noChangeArrowheads="1"/>
          </p:cNvSpPr>
          <p:nvPr/>
        </p:nvSpPr>
        <p:spPr bwMode="auto">
          <a:xfrm>
            <a:off x="5857884" y="4786322"/>
            <a:ext cx="2000263" cy="1500198"/>
          </a:xfrm>
          <a:prstGeom prst="rect">
            <a:avLst/>
          </a:prstGeom>
          <a:solidFill>
            <a:srgbClr val="FFFF9F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143240" y="5214950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3643306" y="5214950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4143372" y="5214950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4643438" y="5214950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2643174" y="5715016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3143240" y="5715016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3643306" y="5715016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4143372" y="5715016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4643438" y="5715016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5857884" y="4786322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6357950" y="4786322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6858016" y="4786322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7358082" y="4786322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5857884" y="5286388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6357950" y="5286388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6858016" y="5286388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7358082" y="5286388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5857884" y="5786454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6357950" y="5786454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6858016" y="5786454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7358082" y="5786454"/>
            <a:ext cx="500066" cy="500066"/>
          </a:xfrm>
          <a:prstGeom prst="rect">
            <a:avLst/>
          </a:prstGeom>
          <a:solidFill>
            <a:srgbClr val="17992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竖卷形 119"/>
          <p:cNvSpPr/>
          <p:nvPr/>
        </p:nvSpPr>
        <p:spPr>
          <a:xfrm>
            <a:off x="8072462" y="1357298"/>
            <a:ext cx="571504" cy="1285884"/>
          </a:xfrm>
          <a:prstGeom prst="vertic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zh-CN" altLang="en-US" dirty="0" smtClean="0"/>
              <a:t>有缺漏</a:t>
            </a:r>
          </a:p>
          <a:p>
            <a:pPr algn="ctr"/>
            <a:endParaRPr lang="zh-CN" altLang="en-US" dirty="0"/>
          </a:p>
        </p:txBody>
      </p:sp>
      <p:sp>
        <p:nvSpPr>
          <p:cNvPr id="121" name="竖卷形 120"/>
          <p:cNvSpPr/>
          <p:nvPr/>
        </p:nvSpPr>
        <p:spPr>
          <a:xfrm>
            <a:off x="8143900" y="3143248"/>
            <a:ext cx="571504" cy="1285884"/>
          </a:xfrm>
          <a:prstGeom prst="vertic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zh-CN" altLang="en-US" dirty="0" smtClean="0"/>
              <a:t>有缺漏</a:t>
            </a:r>
          </a:p>
          <a:p>
            <a:pPr algn="ctr"/>
            <a:endParaRPr lang="zh-CN" altLang="en-US" dirty="0"/>
          </a:p>
        </p:txBody>
      </p:sp>
      <p:sp>
        <p:nvSpPr>
          <p:cNvPr id="122" name="竖卷形 121"/>
          <p:cNvSpPr/>
          <p:nvPr/>
        </p:nvSpPr>
        <p:spPr>
          <a:xfrm>
            <a:off x="8215338" y="4857760"/>
            <a:ext cx="571504" cy="1285884"/>
          </a:xfrm>
          <a:prstGeom prst="vertic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最适合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6" dur="8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7" dur="8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8" dur="8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0" grpId="0" animBg="1"/>
      <p:bldP spid="5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8" grpId="0" animBg="1"/>
      <p:bldP spid="89" grpId="0" animBg="1"/>
      <p:bldP spid="90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20" grpId="0" animBg="1"/>
      <p:bldP spid="121" grpId="0" animBg="1"/>
      <p:bldP spid="1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928662" y="357166"/>
            <a:ext cx="2071702" cy="789310"/>
          </a:xfrm>
          <a:prstGeom prst="horizontalScrol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巩固练习</a:t>
            </a:r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43240" y="57148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214422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下面图形的面积各是多少？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786" y="1857364"/>
            <a:ext cx="7786742" cy="2786082"/>
            <a:chOff x="785786" y="1857364"/>
            <a:chExt cx="7786742" cy="2786082"/>
          </a:xfrm>
        </p:grpSpPr>
        <p:sp>
          <p:nvSpPr>
            <p:cNvPr id="8" name="矩形 7"/>
            <p:cNvSpPr/>
            <p:nvPr/>
          </p:nvSpPr>
          <p:spPr>
            <a:xfrm>
              <a:off x="785786" y="1857364"/>
              <a:ext cx="7786742" cy="2786082"/>
            </a:xfrm>
            <a:prstGeom prst="rect">
              <a:avLst/>
            </a:prstGeom>
            <a:solidFill>
              <a:srgbClr val="FFFF9F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 descr="aaa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7224" y="2000240"/>
              <a:ext cx="7500990" cy="240031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85786" y="5072074"/>
            <a:ext cx="2143140" cy="584775"/>
            <a:chOff x="1000100" y="5214950"/>
            <a:chExt cx="2143140" cy="58477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00100" y="5643578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2143108" y="5214950"/>
              <a:ext cx="10001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714612" y="5357826"/>
              <a:ext cx="357190" cy="35719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71868" y="5143512"/>
            <a:ext cx="2143140" cy="584775"/>
            <a:chOff x="1000100" y="5214950"/>
            <a:chExt cx="2143140" cy="584775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000100" y="5643578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2143108" y="5214950"/>
              <a:ext cx="10001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714612" y="5357826"/>
              <a:ext cx="357190" cy="357190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57950" y="5143512"/>
            <a:ext cx="2143140" cy="584775"/>
            <a:chOff x="1000100" y="5214950"/>
            <a:chExt cx="2143140" cy="584775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000100" y="5643578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2143108" y="5214950"/>
              <a:ext cx="10001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714612" y="5357826"/>
              <a:ext cx="357190" cy="357190"/>
            </a:xfrm>
            <a:prstGeom prst="rect">
              <a:avLst/>
            </a:prstGeom>
            <a:solidFill>
              <a:srgbClr val="00B0F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071538" y="492919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57620" y="492919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72264" y="500063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27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0100" y="571480"/>
            <a:ext cx="6109294" cy="1499321"/>
            <a:chOff x="785786" y="1571612"/>
            <a:chExt cx="6109294" cy="1499321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785926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5609228" cy="14993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请把面积最大的图形涂上红色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面积最小的图形涂上蓝色。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57224" y="4919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pic>
        <p:nvPicPr>
          <p:cNvPr id="21" name="图片 20" descr="a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357430"/>
            <a:ext cx="7134252" cy="3133739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786182" y="2357430"/>
            <a:ext cx="1928826" cy="2928958"/>
            <a:chOff x="3786182" y="2357430"/>
            <a:chExt cx="1928826" cy="2928958"/>
          </a:xfrm>
        </p:grpSpPr>
        <p:grpSp>
          <p:nvGrpSpPr>
            <p:cNvPr id="39" name="组合 38"/>
            <p:cNvGrpSpPr/>
            <p:nvPr/>
          </p:nvGrpSpPr>
          <p:grpSpPr>
            <a:xfrm>
              <a:off x="3786182" y="2357430"/>
              <a:ext cx="500066" cy="2928958"/>
              <a:chOff x="5715008" y="3000372"/>
              <a:chExt cx="500066" cy="285752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5715008" y="3000372"/>
                <a:ext cx="500066" cy="2857520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5715008" y="3571876"/>
                <a:ext cx="500066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715008" y="4143380"/>
                <a:ext cx="500066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5715008" y="4714884"/>
                <a:ext cx="500066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5715008" y="5286388"/>
                <a:ext cx="500066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0" name="矩形 39"/>
            <p:cNvSpPr/>
            <p:nvPr/>
          </p:nvSpPr>
          <p:spPr>
            <a:xfrm>
              <a:off x="4286248" y="3571876"/>
              <a:ext cx="1428760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rot="5400000">
              <a:off x="4429918" y="3856834"/>
              <a:ext cx="571504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5400000">
              <a:off x="4929984" y="3856834"/>
              <a:ext cx="571504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4714876" y="3000372"/>
              <a:ext cx="500066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714876" y="4143380"/>
              <a:ext cx="500066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57950" y="2714620"/>
            <a:ext cx="1428760" cy="2286016"/>
            <a:chOff x="6357950" y="2714620"/>
            <a:chExt cx="1428760" cy="2286016"/>
          </a:xfrm>
        </p:grpSpPr>
        <p:sp>
          <p:nvSpPr>
            <p:cNvPr id="48" name="矩形 47"/>
            <p:cNvSpPr/>
            <p:nvPr/>
          </p:nvSpPr>
          <p:spPr>
            <a:xfrm>
              <a:off x="6357950" y="2714620"/>
              <a:ext cx="1428760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 rot="5400000">
              <a:off x="6501620" y="2999578"/>
              <a:ext cx="571504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5400000">
              <a:off x="7001686" y="2999578"/>
              <a:ext cx="571504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6429388" y="4429132"/>
              <a:ext cx="1357322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 rot="5400000">
              <a:off x="6573058" y="4714090"/>
              <a:ext cx="571504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5400000">
              <a:off x="7073124" y="4714090"/>
              <a:ext cx="571504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7358082" y="3286124"/>
              <a:ext cx="428628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358082" y="3857628"/>
              <a:ext cx="428628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642918"/>
            <a:ext cx="7715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先用红色描出每个图形的一周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再用蓝色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涂出它们的面积。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14" descr="ww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500306"/>
            <a:ext cx="7858180" cy="3000396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928662" y="3000372"/>
            <a:ext cx="178595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1643042" y="3714752"/>
            <a:ext cx="1785950" cy="357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285852" y="4786322"/>
            <a:ext cx="107157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6200000" flipH="1">
            <a:off x="178563" y="3679033"/>
            <a:ext cx="1785950" cy="4286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857620" y="3000372"/>
            <a:ext cx="185738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16200000" flipH="1">
            <a:off x="5500694" y="3214686"/>
            <a:ext cx="928694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5400000">
            <a:off x="5536413" y="4107661"/>
            <a:ext cx="857256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857620" y="4786322"/>
            <a:ext cx="185738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5400000">
            <a:off x="3643306" y="4071942"/>
            <a:ext cx="928694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6200000" flipH="1">
            <a:off x="3643306" y="3214686"/>
            <a:ext cx="928694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7072330" y="2643182"/>
            <a:ext cx="1357322" cy="25003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/>
          <p:cNvSpPr/>
          <p:nvPr/>
        </p:nvSpPr>
        <p:spPr>
          <a:xfrm flipV="1">
            <a:off x="857224" y="3000372"/>
            <a:ext cx="1928826" cy="178595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3857620" y="2928934"/>
            <a:ext cx="2357454" cy="1857389"/>
            <a:chOff x="3929058" y="3000377"/>
            <a:chExt cx="2357454" cy="1785949"/>
          </a:xfrm>
        </p:grpSpPr>
        <p:sp>
          <p:nvSpPr>
            <p:cNvPr id="59" name="矩形 58"/>
            <p:cNvSpPr/>
            <p:nvPr/>
          </p:nvSpPr>
          <p:spPr>
            <a:xfrm>
              <a:off x="4357686" y="3071810"/>
              <a:ext cx="1428760" cy="1714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直角三角形 59"/>
            <p:cNvSpPr/>
            <p:nvPr/>
          </p:nvSpPr>
          <p:spPr>
            <a:xfrm flipH="1" flipV="1">
              <a:off x="3929058" y="3071810"/>
              <a:ext cx="428628" cy="785818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直角三角形 60"/>
            <p:cNvSpPr/>
            <p:nvPr/>
          </p:nvSpPr>
          <p:spPr>
            <a:xfrm flipH="1">
              <a:off x="3929058" y="3929066"/>
              <a:ext cx="428628" cy="857256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5143504" y="3643319"/>
              <a:ext cx="1785949" cy="500066"/>
            </a:xfrm>
            <a:prstGeom prst="triangle">
              <a:avLst>
                <a:gd name="adj" fmla="val 5477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椭圆 63"/>
          <p:cNvSpPr/>
          <p:nvPr/>
        </p:nvSpPr>
        <p:spPr>
          <a:xfrm>
            <a:off x="7072330" y="2643182"/>
            <a:ext cx="1428760" cy="2500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66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6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071538" y="1285860"/>
            <a:ext cx="7500990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buAutoNum type="arabicPeriod"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物体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忽略高度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的表面或封闭平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indent="-742950">
              <a:lnSpc>
                <a:spcPct val="15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面图形的大小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叫做它们的面积。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1538" y="3214686"/>
            <a:ext cx="7500990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lnSpc>
                <a:spcPct val="150000"/>
              </a:lnSpc>
              <a:buAutoNum type="arabicPeriod" startAt="2"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比较图形的大小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可以用正方形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0" indent="-742950">
              <a:lnSpc>
                <a:spcPct val="15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来度量。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571868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928662" y="915399"/>
            <a:ext cx="5214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85786" y="1357298"/>
            <a:ext cx="7715304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先用红笔描出每个图形的一周，再涂色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表示出它们的面积。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71538" y="3071810"/>
            <a:ext cx="6858048" cy="2714644"/>
            <a:chOff x="785786" y="2857496"/>
            <a:chExt cx="6858048" cy="2714644"/>
          </a:xfrm>
        </p:grpSpPr>
        <p:sp>
          <p:nvSpPr>
            <p:cNvPr id="24" name="流程图: 过程 23"/>
            <p:cNvSpPr/>
            <p:nvPr/>
          </p:nvSpPr>
          <p:spPr>
            <a:xfrm>
              <a:off x="928662" y="2857496"/>
              <a:ext cx="6715172" cy="2714644"/>
            </a:xfrm>
            <a:prstGeom prst="flowChartProcess">
              <a:avLst/>
            </a:prstGeom>
            <a:solidFill>
              <a:srgbClr val="FFFF9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2857496"/>
              <a:ext cx="6798628" cy="2714644"/>
            </a:xfrm>
            <a:prstGeom prst="rect">
              <a:avLst/>
            </a:prstGeom>
          </p:spPr>
        </p:pic>
      </p:grpSp>
      <p:cxnSp>
        <p:nvCxnSpPr>
          <p:cNvPr id="26" name="直接连接符 25"/>
          <p:cNvCxnSpPr/>
          <p:nvPr/>
        </p:nvCxnSpPr>
        <p:spPr>
          <a:xfrm rot="16200000" flipH="1">
            <a:off x="1500166" y="3714752"/>
            <a:ext cx="1143008" cy="571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1571604" y="4786322"/>
            <a:ext cx="1000132" cy="571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16200000" flipH="1">
            <a:off x="1035819" y="4822041"/>
            <a:ext cx="1000132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 flipH="1" flipV="1">
            <a:off x="1000100" y="3786190"/>
            <a:ext cx="1071570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5400000">
            <a:off x="2750331" y="4464851"/>
            <a:ext cx="235745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929058" y="3286124"/>
            <a:ext cx="50006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rot="5400000">
            <a:off x="3965571" y="3750471"/>
            <a:ext cx="927900" cy="7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429124" y="4214818"/>
            <a:ext cx="35719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5400000">
            <a:off x="4464843" y="4536289"/>
            <a:ext cx="64294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786314" y="4857760"/>
            <a:ext cx="50006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rot="5400000">
            <a:off x="4929190" y="5214950"/>
            <a:ext cx="71438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929058" y="5572140"/>
            <a:ext cx="135732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9" name="心形 78"/>
          <p:cNvSpPr/>
          <p:nvPr/>
        </p:nvSpPr>
        <p:spPr>
          <a:xfrm>
            <a:off x="6357950" y="3643314"/>
            <a:ext cx="1285884" cy="1500198"/>
          </a:xfrm>
          <a:prstGeom prst="hear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流程图: 决策 83"/>
          <p:cNvSpPr/>
          <p:nvPr/>
        </p:nvSpPr>
        <p:spPr>
          <a:xfrm>
            <a:off x="1285852" y="3500438"/>
            <a:ext cx="1071570" cy="214314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9" name="图片 88" descr="11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3071810"/>
            <a:ext cx="1543050" cy="2590800"/>
          </a:xfrm>
          <a:prstGeom prst="rect">
            <a:avLst/>
          </a:prstGeom>
        </p:spPr>
      </p:pic>
      <p:sp>
        <p:nvSpPr>
          <p:cNvPr id="90" name="心形 89"/>
          <p:cNvSpPr/>
          <p:nvPr/>
        </p:nvSpPr>
        <p:spPr>
          <a:xfrm>
            <a:off x="6357950" y="3643314"/>
            <a:ext cx="1285884" cy="150019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4" grpId="0" animBg="1"/>
      <p:bldP spid="9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928662" y="1142984"/>
            <a:ext cx="7643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2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下面是从同一幅中国地图上 描出的三个省（直辖市）的轮廓图，比较这三个省（直辖市）的面积大小。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1625" y="499745"/>
            <a:ext cx="56819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图片 8" descr="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500306"/>
            <a:ext cx="7215238" cy="264320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285852" y="5357826"/>
            <a:ext cx="7429552" cy="714380"/>
            <a:chOff x="1285852" y="5357826"/>
            <a:chExt cx="7429552" cy="714380"/>
          </a:xfrm>
        </p:grpSpPr>
        <p:sp>
          <p:nvSpPr>
            <p:cNvPr id="11" name="圆角矩形 10"/>
            <p:cNvSpPr/>
            <p:nvPr/>
          </p:nvSpPr>
          <p:spPr>
            <a:xfrm>
              <a:off x="1285852" y="5357826"/>
              <a:ext cx="7429552" cy="714380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428728" y="5429264"/>
              <a:ext cx="70723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四川省面积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&gt;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河南省面积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&gt;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北京市面积　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571625" y="499745"/>
            <a:ext cx="59988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14348" y="1142984"/>
            <a:ext cx="9072626" cy="1568450"/>
            <a:chOff x="714348" y="1142984"/>
            <a:chExt cx="9072626" cy="1568450"/>
          </a:xfrm>
        </p:grpSpPr>
        <p:sp>
          <p:nvSpPr>
            <p:cNvPr id="51" name="TextBox 50"/>
            <p:cNvSpPr txBox="1"/>
            <p:nvPr/>
          </p:nvSpPr>
          <p:spPr>
            <a:xfrm>
              <a:off x="714348" y="1142984"/>
              <a:ext cx="9072626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buAutoNum type="arabicPeriod" startAt="3"/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下面三个图形中，哪个面积最大？哪个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marL="514350" indent="-514350"/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面积最小？（每个    代表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平方厘米。）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marL="514350" indent="-514350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178936" y="1677023"/>
              <a:ext cx="500066" cy="50006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00100" y="2643182"/>
            <a:ext cx="7143800" cy="2214578"/>
            <a:chOff x="1000100" y="2643182"/>
            <a:chExt cx="7143800" cy="2214578"/>
          </a:xfrm>
        </p:grpSpPr>
        <p:sp>
          <p:nvSpPr>
            <p:cNvPr id="12" name="矩形 11"/>
            <p:cNvSpPr/>
            <p:nvPr/>
          </p:nvSpPr>
          <p:spPr>
            <a:xfrm>
              <a:off x="1000100" y="2643182"/>
              <a:ext cx="7143800" cy="2214578"/>
            </a:xfrm>
            <a:prstGeom prst="rect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22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7290" y="3000372"/>
              <a:ext cx="6495117" cy="1519244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071670" y="4929198"/>
            <a:ext cx="4714908" cy="857256"/>
            <a:chOff x="1571604" y="5214950"/>
            <a:chExt cx="4714908" cy="857256"/>
          </a:xfrm>
        </p:grpSpPr>
        <p:sp>
          <p:nvSpPr>
            <p:cNvPr id="15" name="波形 14"/>
            <p:cNvSpPr/>
            <p:nvPr/>
          </p:nvSpPr>
          <p:spPr>
            <a:xfrm>
              <a:off x="1571604" y="5214950"/>
              <a:ext cx="4714908" cy="857256"/>
            </a:xfrm>
            <a:prstGeom prst="wav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785918" y="5429264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第一个最小　第二个最大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7" name="组合 3"/>
          <p:cNvGrpSpPr/>
          <p:nvPr/>
        </p:nvGrpSpPr>
        <p:grpSpPr>
          <a:xfrm>
            <a:off x="5357818" y="6000768"/>
            <a:ext cx="2376487" cy="523220"/>
            <a:chOff x="5220072" y="5877272"/>
            <a:chExt cx="2376487" cy="877496"/>
          </a:xfrm>
        </p:grpSpPr>
        <p:sp>
          <p:nvSpPr>
            <p:cNvPr id="18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20" name="图片 19" descr="2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285728"/>
            <a:ext cx="4643470" cy="464347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214910" y="1071546"/>
            <a:ext cx="3643370" cy="3786214"/>
            <a:chOff x="5214910" y="1071546"/>
            <a:chExt cx="3643370" cy="3786214"/>
          </a:xfrm>
        </p:grpSpPr>
        <p:pic>
          <p:nvPicPr>
            <p:cNvPr id="19" name="图片 18" descr="1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57950" y="3286124"/>
              <a:ext cx="1276350" cy="1571636"/>
            </a:xfrm>
            <a:prstGeom prst="rect">
              <a:avLst/>
            </a:prstGeom>
          </p:spPr>
        </p:pic>
        <p:sp>
          <p:nvSpPr>
            <p:cNvPr id="26" name="圆角矩形标注 25"/>
            <p:cNvSpPr/>
            <p:nvPr/>
          </p:nvSpPr>
          <p:spPr>
            <a:xfrm>
              <a:off x="5214910" y="1071546"/>
              <a:ext cx="3643370" cy="2071702"/>
            </a:xfrm>
            <a:prstGeom prst="wedgeRoundRectCallout">
              <a:avLst>
                <a:gd name="adj1" fmla="val 3644"/>
                <a:gd name="adj2" fmla="val 63953"/>
                <a:gd name="adj3" fmla="val 16667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800" dirty="0" smtClean="0">
                <a:solidFill>
                  <a:schemeClr val="accent2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800" dirty="0" smtClean="0">
                  <a:solidFill>
                    <a:schemeClr val="accent2">
                      <a:lumMod val="50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想一想</a:t>
              </a:r>
              <a:r>
                <a:rPr lang="en-US" sz="2800" dirty="0" smtClean="0">
                  <a:solidFill>
                    <a:schemeClr val="accent2">
                      <a:lumMod val="50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solidFill>
                    <a:schemeClr val="accent2">
                      <a:lumMod val="50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打扫卫生时</a:t>
              </a:r>
              <a:r>
                <a:rPr lang="en-US" sz="2800" dirty="0" smtClean="0">
                  <a:solidFill>
                    <a:schemeClr val="accent2">
                      <a:lumMod val="50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solidFill>
                    <a:schemeClr val="accent2">
                      <a:lumMod val="50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如果两个同学同时以同样的速度擦黑板、擦国旗</a:t>
              </a:r>
              <a:r>
                <a:rPr lang="en-US" sz="2800" dirty="0" smtClean="0">
                  <a:solidFill>
                    <a:schemeClr val="accent2">
                      <a:lumMod val="50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solidFill>
                    <a:schemeClr val="accent2">
                      <a:lumMod val="50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谁先完成？为什么？</a:t>
              </a:r>
            </a:p>
            <a:p>
              <a:pPr algn="ctr"/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7224" y="4357694"/>
            <a:ext cx="5643602" cy="1785950"/>
            <a:chOff x="857224" y="4357694"/>
            <a:chExt cx="5643602" cy="1785950"/>
          </a:xfrm>
        </p:grpSpPr>
        <p:pic>
          <p:nvPicPr>
            <p:cNvPr id="27" name="图片 26" descr="33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7224" y="4857760"/>
              <a:ext cx="1457325" cy="1214446"/>
            </a:xfrm>
            <a:prstGeom prst="rect">
              <a:avLst/>
            </a:prstGeom>
          </p:spPr>
        </p:pic>
        <p:sp>
          <p:nvSpPr>
            <p:cNvPr id="31" name="云形标注 30"/>
            <p:cNvSpPr/>
            <p:nvPr/>
          </p:nvSpPr>
          <p:spPr>
            <a:xfrm>
              <a:off x="2357422" y="4357694"/>
              <a:ext cx="4143404" cy="1785950"/>
            </a:xfrm>
            <a:prstGeom prst="cloudCallout">
              <a:avLst>
                <a:gd name="adj1" fmla="val -62860"/>
                <a:gd name="adj2" fmla="val 16655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dirty="0" smtClean="0"/>
            </a:p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擦国旗的同学先完成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因为黑板面大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国旗面小。</a:t>
              </a:r>
            </a:p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714356"/>
            <a:ext cx="415720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填一填。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85720" y="1571612"/>
            <a:ext cx="8286808" cy="17859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ctr">
              <a:lnSpc>
                <a:spcPct val="150000"/>
              </a:lnSpc>
            </a:pP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）手帕表面的大小就是手帕的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手 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掌表面的大小就是手掌面的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algn="ctr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14282" y="3857628"/>
            <a:ext cx="8643966" cy="192882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）物体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忽略高度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或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　        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的大小就是它们的面积。</a:t>
            </a:r>
          </a:p>
          <a:p>
            <a:pPr algn="ctr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572264" y="2000240"/>
            <a:ext cx="1071570" cy="57150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面积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97907" y="2714620"/>
            <a:ext cx="1071570" cy="5715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面积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144772" y="4286256"/>
            <a:ext cx="1000132" cy="57150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表面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714480" y="5072074"/>
            <a:ext cx="2500330" cy="57150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8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封闭平面图形</a:t>
            </a:r>
          </a:p>
          <a:p>
            <a:pPr algn="ctr"/>
            <a:endParaRPr lang="zh-CN" altLang="en-US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bldLvl="0" animBg="1"/>
      <p:bldP spid="17" grpId="0" bldLvl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642918"/>
            <a:ext cx="7270237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下面图形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阴影部分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的面积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各是多少？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" name="图片 19" descr="q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285992"/>
            <a:ext cx="2286015" cy="2143140"/>
          </a:xfrm>
          <a:prstGeom prst="rect">
            <a:avLst/>
          </a:prstGeom>
        </p:spPr>
      </p:pic>
      <p:pic>
        <p:nvPicPr>
          <p:cNvPr id="26" name="图片 25" descr="w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285992"/>
            <a:ext cx="2162175" cy="2162175"/>
          </a:xfrm>
          <a:prstGeom prst="rect">
            <a:avLst/>
          </a:prstGeom>
        </p:spPr>
      </p:pic>
      <p:pic>
        <p:nvPicPr>
          <p:cNvPr id="27" name="图片 26" descr="e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6" y="2285992"/>
            <a:ext cx="2114550" cy="211455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85786" y="5072074"/>
            <a:ext cx="3429024" cy="584775"/>
            <a:chOff x="928662" y="5000636"/>
            <a:chExt cx="3429024" cy="584775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928662" y="5429264"/>
              <a:ext cx="1214446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2214546" y="5000636"/>
              <a:ext cx="2143140" cy="584775"/>
              <a:chOff x="3428992" y="4714884"/>
              <a:chExt cx="2143140" cy="584775"/>
            </a:xfrm>
          </p:grpSpPr>
          <p:pic>
            <p:nvPicPr>
              <p:cNvPr id="25" name="rr92-3.jpg" descr="id:2147509613;FounderCES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00496" y="4714884"/>
                <a:ext cx="571504" cy="571504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3428992" y="4714884"/>
                <a:ext cx="214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个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571868" y="5072074"/>
            <a:ext cx="3429024" cy="584775"/>
            <a:chOff x="928662" y="5000636"/>
            <a:chExt cx="3429024" cy="584775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928662" y="5429264"/>
              <a:ext cx="1214446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36" name="组合 30"/>
            <p:cNvGrpSpPr/>
            <p:nvPr/>
          </p:nvGrpSpPr>
          <p:grpSpPr>
            <a:xfrm>
              <a:off x="2214546" y="5000636"/>
              <a:ext cx="2143140" cy="584775"/>
              <a:chOff x="3428992" y="4714884"/>
              <a:chExt cx="2143140" cy="584775"/>
            </a:xfrm>
          </p:grpSpPr>
          <p:pic>
            <p:nvPicPr>
              <p:cNvPr id="37" name="rr92-3.jpg" descr="id:2147509613;FounderCES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00496" y="4714884"/>
                <a:ext cx="571504" cy="571504"/>
              </a:xfrm>
              <a:prstGeom prst="rect">
                <a:avLst/>
              </a:prstGeom>
            </p:spPr>
          </p:pic>
          <p:sp>
            <p:nvSpPr>
              <p:cNvPr id="38" name="TextBox 37"/>
              <p:cNvSpPr txBox="1"/>
              <p:nvPr/>
            </p:nvSpPr>
            <p:spPr>
              <a:xfrm>
                <a:off x="3428992" y="4714884"/>
                <a:ext cx="214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个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357950" y="5072074"/>
            <a:ext cx="3429024" cy="584775"/>
            <a:chOff x="928662" y="5000636"/>
            <a:chExt cx="3429024" cy="584775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928662" y="5429264"/>
              <a:ext cx="1214446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1" name="组合 30"/>
            <p:cNvGrpSpPr/>
            <p:nvPr/>
          </p:nvGrpSpPr>
          <p:grpSpPr>
            <a:xfrm>
              <a:off x="2214546" y="5000636"/>
              <a:ext cx="2143140" cy="584775"/>
              <a:chOff x="3428992" y="4714884"/>
              <a:chExt cx="2143140" cy="584775"/>
            </a:xfrm>
          </p:grpSpPr>
          <p:pic>
            <p:nvPicPr>
              <p:cNvPr id="42" name="rr92-3.jpg" descr="id:2147509613;FounderCES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00496" y="4714884"/>
                <a:ext cx="571504" cy="571504"/>
              </a:xfrm>
              <a:prstGeom prst="rect">
                <a:avLst/>
              </a:prstGeom>
            </p:spPr>
          </p:pic>
          <p:sp>
            <p:nvSpPr>
              <p:cNvPr id="43" name="TextBox 42"/>
              <p:cNvSpPr txBox="1"/>
              <p:nvPr/>
            </p:nvSpPr>
            <p:spPr>
              <a:xfrm>
                <a:off x="3428992" y="4714884"/>
                <a:ext cx="214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个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44" name="TextBox 43"/>
          <p:cNvSpPr txBox="1"/>
          <p:nvPr/>
        </p:nvSpPr>
        <p:spPr>
          <a:xfrm>
            <a:off x="1142976" y="492919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8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29058" y="492919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715140" y="492919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grpSp>
        <p:nvGrpSpPr>
          <p:cNvPr id="47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48" name="AutoShape 9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" name="Text Box 10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357158" y="1000108"/>
            <a:ext cx="8501090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比较下面方格中阴影部分的面积。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0" y="2285992"/>
            <a:ext cx="4714876" cy="2071702"/>
            <a:chOff x="391669" y="2143116"/>
            <a:chExt cx="6023397" cy="2190750"/>
          </a:xfrm>
        </p:grpSpPr>
        <p:pic>
          <p:nvPicPr>
            <p:cNvPr id="9" name="图片 8" descr="x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0166" y="2143116"/>
              <a:ext cx="4914900" cy="219075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391669" y="2143116"/>
              <a:ext cx="11687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066504" y="3860190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②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2549263" y="3860190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①</a:t>
              </a:r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14810" y="2143116"/>
            <a:ext cx="4572032" cy="2571768"/>
            <a:chOff x="4214810" y="2143116"/>
            <a:chExt cx="4572032" cy="2571768"/>
          </a:xfrm>
        </p:grpSpPr>
        <p:pic>
          <p:nvPicPr>
            <p:cNvPr id="14" name="图片 13" descr="c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29190" y="2143116"/>
              <a:ext cx="3857652" cy="2571768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214810" y="2214554"/>
              <a:ext cx="10001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500694" y="3929066"/>
              <a:ext cx="386720" cy="5570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①</a:t>
              </a: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7500958" y="3643314"/>
              <a:ext cx="386720" cy="5570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②</a:t>
              </a:r>
              <a:endParaRPr lang="zh-CN" altLang="en-US" dirty="0"/>
            </a:p>
          </p:txBody>
        </p:sp>
      </p:grpSp>
      <p:sp>
        <p:nvSpPr>
          <p:cNvPr id="20" name="流程图: 过程 19"/>
          <p:cNvSpPr/>
          <p:nvPr/>
        </p:nvSpPr>
        <p:spPr>
          <a:xfrm>
            <a:off x="857224" y="5072074"/>
            <a:ext cx="3786214" cy="857256"/>
          </a:xfrm>
          <a:prstGeom prst="flowChartProcess">
            <a:avLst/>
          </a:prstGeom>
          <a:solidFill>
            <a:srgbClr val="FFFF9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两个阴影的面积一样大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1" name="流程图: 过程 20"/>
          <p:cNvSpPr/>
          <p:nvPr/>
        </p:nvSpPr>
        <p:spPr>
          <a:xfrm>
            <a:off x="5143504" y="5072074"/>
            <a:ext cx="3500462" cy="857256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+mn-ea"/>
              </a:rPr>
              <a:t>②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的面积大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grpSp>
        <p:nvGrpSpPr>
          <p:cNvPr id="23" name="Group 8"/>
          <p:cNvGrpSpPr/>
          <p:nvPr/>
        </p:nvGrpSpPr>
        <p:grpSpPr bwMode="auto">
          <a:xfrm>
            <a:off x="5643570" y="6072206"/>
            <a:ext cx="1943100" cy="525791"/>
            <a:chOff x="1474" y="3702"/>
            <a:chExt cx="952" cy="499"/>
          </a:xfrm>
        </p:grpSpPr>
        <p:sp>
          <p:nvSpPr>
            <p:cNvPr id="24" name="AutoShape 9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Text Box 10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857224" y="428604"/>
            <a:ext cx="7358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比较下面几个图形面积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的大小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按从大到小的顺序排列序号。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39" name="横卷形 38"/>
          <p:cNvSpPr/>
          <p:nvPr/>
        </p:nvSpPr>
        <p:spPr>
          <a:xfrm>
            <a:off x="2571750" y="5358130"/>
            <a:ext cx="4726305" cy="85725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(3)&gt;(2)&gt;(5)&gt;(1)&gt;(4)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71538" y="1928802"/>
            <a:ext cx="7143800" cy="3500462"/>
            <a:chOff x="1071538" y="1928802"/>
            <a:chExt cx="7143800" cy="3500462"/>
          </a:xfrm>
        </p:grpSpPr>
        <p:grpSp>
          <p:nvGrpSpPr>
            <p:cNvPr id="38" name="组合 37"/>
            <p:cNvGrpSpPr/>
            <p:nvPr/>
          </p:nvGrpSpPr>
          <p:grpSpPr>
            <a:xfrm>
              <a:off x="1071538" y="1928802"/>
              <a:ext cx="7143800" cy="3500462"/>
              <a:chOff x="1142976" y="1857364"/>
              <a:chExt cx="7143800" cy="3643338"/>
            </a:xfrm>
          </p:grpSpPr>
          <p:pic>
            <p:nvPicPr>
              <p:cNvPr id="2050" name="Picture 2" descr="C:\Users\Administrator\Desktop\人教修订\图片1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142976" y="1857364"/>
                <a:ext cx="7143800" cy="3643338"/>
              </a:xfrm>
              <a:prstGeom prst="ellipse">
                <a:avLst/>
              </a:prstGeom>
              <a:ln w="63500" cap="rnd">
                <a:solidFill>
                  <a:srgbClr val="333333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  <p:pic>
            <p:nvPicPr>
              <p:cNvPr id="37" name="图片 36" descr="3.gif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00232" y="2500306"/>
                <a:ext cx="5715040" cy="3000396"/>
              </a:xfrm>
              <a:prstGeom prst="rect">
                <a:avLst/>
              </a:prstGeom>
            </p:spPr>
          </p:pic>
        </p:grpSp>
        <p:sp>
          <p:nvSpPr>
            <p:cNvPr id="41" name="矩形 40"/>
            <p:cNvSpPr/>
            <p:nvPr/>
          </p:nvSpPr>
          <p:spPr>
            <a:xfrm>
              <a:off x="2285984" y="3500438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⑴</a:t>
              </a:r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3929058" y="3571876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⑵</a:t>
              </a:r>
              <a:endParaRPr lang="zh-CN" altLang="en-US" dirty="0"/>
            </a:p>
          </p:txBody>
        </p:sp>
        <p:sp>
          <p:nvSpPr>
            <p:cNvPr id="45" name="矩形 44"/>
            <p:cNvSpPr/>
            <p:nvPr/>
          </p:nvSpPr>
          <p:spPr>
            <a:xfrm>
              <a:off x="6000760" y="3357562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⑶</a:t>
              </a:r>
              <a:endParaRPr lang="zh-CN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3286116" y="4857760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⑷</a:t>
              </a:r>
              <a:endParaRPr lang="zh-CN" altLang="en-US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5643570" y="4857760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⑸</a:t>
              </a:r>
              <a:endParaRPr lang="zh-CN" altLang="en-US" dirty="0"/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1" descr="http://www.pep.com.cn/xxsx/jszx/tbjxzy/dzikb/xs3akb/201409/W020140923672129867639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643050"/>
            <a:ext cx="2071702" cy="264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2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1214422"/>
            <a:ext cx="3829050" cy="3486150"/>
          </a:xfrm>
          <a:prstGeom prst="rect">
            <a:avLst/>
          </a:prstGeom>
        </p:spPr>
      </p:pic>
      <p:sp>
        <p:nvSpPr>
          <p:cNvPr id="21" name="波形 20"/>
          <p:cNvSpPr/>
          <p:nvPr/>
        </p:nvSpPr>
        <p:spPr>
          <a:xfrm>
            <a:off x="1142976" y="571480"/>
            <a:ext cx="6929486" cy="85725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课桌的面和书的封面哪个大？哪个小？</a:t>
            </a:r>
            <a:endParaRPr lang="zh-CN" altLang="en-US" sz="28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爆炸形 1 21"/>
          <p:cNvSpPr/>
          <p:nvPr/>
        </p:nvSpPr>
        <p:spPr>
          <a:xfrm>
            <a:off x="1500166" y="4786322"/>
            <a:ext cx="2786082" cy="1285884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课桌桌面大。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爆炸形 1 22"/>
          <p:cNvSpPr/>
          <p:nvPr/>
        </p:nvSpPr>
        <p:spPr>
          <a:xfrm>
            <a:off x="5357818" y="4572008"/>
            <a:ext cx="2571768" cy="1571636"/>
          </a:xfrm>
          <a:prstGeom prst="irregularSeal1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书的封面小。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2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428736"/>
            <a:ext cx="3829050" cy="3486150"/>
          </a:xfrm>
          <a:prstGeom prst="rect">
            <a:avLst/>
          </a:prstGeom>
        </p:spPr>
      </p:pic>
      <p:sp>
        <p:nvSpPr>
          <p:cNvPr id="7" name="横卷形 6"/>
          <p:cNvSpPr/>
          <p:nvPr/>
        </p:nvSpPr>
        <p:spPr>
          <a:xfrm>
            <a:off x="1071538" y="571480"/>
            <a:ext cx="7286676" cy="92869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课桌的面和黑板的表面哪个大？哪个小？</a:t>
            </a:r>
          </a:p>
          <a:p>
            <a:pPr algn="ctr"/>
            <a:endParaRPr lang="zh-CN" altLang="en-US" dirty="0"/>
          </a:p>
        </p:txBody>
      </p:sp>
      <p:pic>
        <p:nvPicPr>
          <p:cNvPr id="8" name="图片 7" descr="11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714488"/>
            <a:ext cx="3585431" cy="2857520"/>
          </a:xfrm>
          <a:prstGeom prst="rect">
            <a:avLst/>
          </a:prstGeom>
        </p:spPr>
      </p:pic>
      <p:sp>
        <p:nvSpPr>
          <p:cNvPr id="9" name="云形 8"/>
          <p:cNvSpPr/>
          <p:nvPr/>
        </p:nvSpPr>
        <p:spPr>
          <a:xfrm>
            <a:off x="1643042" y="4929198"/>
            <a:ext cx="2286016" cy="1285884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课桌的表面小。</a:t>
            </a:r>
          </a:p>
          <a:p>
            <a:pPr algn="ctr"/>
            <a:endParaRPr lang="zh-CN" altLang="en-US" dirty="0"/>
          </a:p>
        </p:txBody>
      </p:sp>
      <p:sp>
        <p:nvSpPr>
          <p:cNvPr id="10" name="云形 9"/>
          <p:cNvSpPr/>
          <p:nvPr/>
        </p:nvSpPr>
        <p:spPr>
          <a:xfrm>
            <a:off x="5857884" y="4786322"/>
            <a:ext cx="2286016" cy="1285884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黑板的表面大。</a:t>
            </a:r>
          </a:p>
          <a:p>
            <a:pPr algn="ctr"/>
            <a:endParaRPr lang="zh-CN" alt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4" name="Picture 12" descr="http://p2.so.qhimg.com/bdr/_240_/t01e1de4528619a23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428736"/>
            <a:ext cx="592931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3"/>
          <p:cNvGrpSpPr/>
          <p:nvPr/>
        </p:nvGrpSpPr>
        <p:grpSpPr>
          <a:xfrm>
            <a:off x="571472" y="4643446"/>
            <a:ext cx="4429156" cy="1214446"/>
            <a:chOff x="571472" y="4643446"/>
            <a:chExt cx="4429156" cy="1214446"/>
          </a:xfrm>
        </p:grpSpPr>
        <p:pic>
          <p:nvPicPr>
            <p:cNvPr id="12" name="图片 11" descr="33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472" y="4643446"/>
              <a:ext cx="1457325" cy="1214446"/>
            </a:xfrm>
            <a:prstGeom prst="rect">
              <a:avLst/>
            </a:prstGeom>
          </p:spPr>
        </p:pic>
        <p:sp>
          <p:nvSpPr>
            <p:cNvPr id="13" name="圆角矩形标注 12"/>
            <p:cNvSpPr/>
            <p:nvPr/>
          </p:nvSpPr>
          <p:spPr>
            <a:xfrm>
              <a:off x="1785918" y="4857760"/>
              <a:ext cx="3214710" cy="642942"/>
            </a:xfrm>
            <a:prstGeom prst="wedgeRoundRectCallout">
              <a:avLst>
                <a:gd name="adj1" fmla="val -59210"/>
                <a:gd name="adj2" fmla="val 4674"/>
                <a:gd name="adj3" fmla="val 16667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黑板面比国旗面大。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86380" y="3714752"/>
            <a:ext cx="3490928" cy="2643206"/>
            <a:chOff x="5286380" y="3714752"/>
            <a:chExt cx="3490928" cy="2643206"/>
          </a:xfrm>
        </p:grpSpPr>
        <p:pic>
          <p:nvPicPr>
            <p:cNvPr id="11" name="图片 10" descr="1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00958" y="3714752"/>
              <a:ext cx="1276350" cy="1571636"/>
            </a:xfrm>
            <a:prstGeom prst="rect">
              <a:avLst/>
            </a:prstGeom>
          </p:spPr>
        </p:pic>
        <p:sp>
          <p:nvSpPr>
            <p:cNvPr id="15" name="圆角矩形标注 14"/>
            <p:cNvSpPr/>
            <p:nvPr/>
          </p:nvSpPr>
          <p:spPr>
            <a:xfrm>
              <a:off x="5286380" y="4572008"/>
              <a:ext cx="2214578" cy="1785950"/>
            </a:xfrm>
            <a:prstGeom prst="wedgeRoundRectCallout">
              <a:avLst>
                <a:gd name="adj1" fmla="val 54538"/>
                <a:gd name="adj2" fmla="val -64280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黑板表面的大小就是黑板面的面积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;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国旗表面的大小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就是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……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1472" y="571480"/>
            <a:ext cx="8929722" cy="523220"/>
            <a:chOff x="571472" y="571480"/>
            <a:chExt cx="8929722" cy="523220"/>
          </a:xfrm>
        </p:grpSpPr>
        <p:sp>
          <p:nvSpPr>
            <p:cNvPr id="28678" name="TextBox 13"/>
            <p:cNvSpPr txBox="1">
              <a:spLocks noChangeArrowheads="1"/>
            </p:cNvSpPr>
            <p:nvPr/>
          </p:nvSpPr>
          <p:spPr bwMode="auto">
            <a:xfrm>
              <a:off x="1142976" y="571480"/>
              <a:ext cx="8358218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8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观察</a:t>
              </a:r>
              <a:r>
                <a:rPr lang="zh-CN" altLang="en-US" sz="28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黑板面和国旗的表面，说说哪一个面比较大。</a:t>
              </a:r>
            </a:p>
          </p:txBody>
        </p:sp>
        <p:sp>
          <p:nvSpPr>
            <p:cNvPr id="17" name="流程图: 过程 16"/>
            <p:cNvSpPr/>
            <p:nvPr/>
          </p:nvSpPr>
          <p:spPr>
            <a:xfrm>
              <a:off x="571472" y="642918"/>
              <a:ext cx="714380" cy="428628"/>
            </a:xfrm>
            <a:prstGeom prst="flowChartProcess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TextBox 10"/>
          <p:cNvSpPr txBox="1">
            <a:spLocks noChangeArrowheads="1"/>
          </p:cNvSpPr>
          <p:nvPr/>
        </p:nvSpPr>
        <p:spPr bwMode="auto">
          <a:xfrm>
            <a:off x="714348" y="642918"/>
            <a:ext cx="771527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你能像这样说说其他物体表面的面积吗？</a:t>
            </a:r>
          </a:p>
        </p:txBody>
      </p:sp>
      <p:pic>
        <p:nvPicPr>
          <p:cNvPr id="10" name="图片 9" descr="qq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500174"/>
            <a:ext cx="3952877" cy="3929090"/>
          </a:xfrm>
          <a:prstGeom prst="rect">
            <a:avLst/>
          </a:prstGeom>
        </p:spPr>
      </p:pic>
      <p:pic>
        <p:nvPicPr>
          <p:cNvPr id="11" name="图片 10" descr="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643050"/>
            <a:ext cx="4071966" cy="378621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前凸弯带形 8"/>
          <p:cNvSpPr/>
          <p:nvPr/>
        </p:nvSpPr>
        <p:spPr>
          <a:xfrm>
            <a:off x="1142976" y="428604"/>
            <a:ext cx="5500726" cy="1071570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认识图形的面积</a:t>
            </a:r>
            <a:endParaRPr lang="zh-CN" altLang="en-US" sz="28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857364"/>
            <a:ext cx="7858180" cy="857257"/>
          </a:xfrm>
          <a:prstGeom prst="rect">
            <a:avLst/>
          </a:prstGeom>
        </p:spPr>
      </p:pic>
      <p:sp>
        <p:nvSpPr>
          <p:cNvPr id="12" name="竖卷形 11"/>
          <p:cNvSpPr/>
          <p:nvPr/>
        </p:nvSpPr>
        <p:spPr>
          <a:xfrm>
            <a:off x="8215338" y="500042"/>
            <a:ext cx="714380" cy="5286412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图形的大小就是这个图形的面积。</a:t>
            </a:r>
          </a:p>
          <a:p>
            <a:pPr algn="ctr"/>
            <a:endParaRPr lang="zh-CN" altLang="en-US" dirty="0"/>
          </a:p>
        </p:txBody>
      </p:sp>
      <p:sp>
        <p:nvSpPr>
          <p:cNvPr id="13" name="云形标注 12"/>
          <p:cNvSpPr/>
          <p:nvPr/>
        </p:nvSpPr>
        <p:spPr>
          <a:xfrm>
            <a:off x="214282" y="3429001"/>
            <a:ext cx="3429024" cy="1500198"/>
          </a:xfrm>
          <a:prstGeom prst="cloudCallout">
            <a:avLst>
              <a:gd name="adj1" fmla="val -11124"/>
              <a:gd name="adj2" fmla="val -598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正方形的大小就是正方形的面积。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3929058" y="3429001"/>
            <a:ext cx="3429024" cy="1500198"/>
          </a:xfrm>
          <a:prstGeom prst="cloudCallout">
            <a:avLst>
              <a:gd name="adj1" fmla="val -40754"/>
              <a:gd name="adj2" fmla="val -6722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三角形的大小就是三角形的面积。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71500" y="5143500"/>
            <a:ext cx="4929505" cy="714375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rgbClr val="FFFF66"/>
                </a:solidFill>
                <a:latin typeface="华文楷体" pitchFamily="2" charset="-122"/>
                <a:ea typeface="华文楷体" pitchFamily="2" charset="-122"/>
              </a:rPr>
              <a:t>物体</a:t>
            </a:r>
            <a:r>
              <a:rPr lang="en-US" dirty="0" smtClean="0">
                <a:solidFill>
                  <a:srgbClr val="FFFF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dirty="0" smtClean="0">
                <a:solidFill>
                  <a:srgbClr val="FFFF66"/>
                </a:solidFill>
                <a:latin typeface="华文楷体" pitchFamily="2" charset="-122"/>
                <a:ea typeface="华文楷体" pitchFamily="2" charset="-122"/>
              </a:rPr>
              <a:t>忽略高度</a:t>
            </a:r>
            <a:r>
              <a:rPr lang="en-US" dirty="0" smtClean="0">
                <a:solidFill>
                  <a:srgbClr val="FFFF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dirty="0" smtClean="0">
                <a:solidFill>
                  <a:srgbClr val="FFFF66"/>
                </a:solidFill>
                <a:latin typeface="华文楷体" pitchFamily="2" charset="-122"/>
                <a:ea typeface="华文楷体" pitchFamily="2" charset="-122"/>
              </a:rPr>
              <a:t>的表面或封闭平面图形的大小</a:t>
            </a:r>
            <a:r>
              <a:rPr lang="en-US" dirty="0" smtClean="0">
                <a:solidFill>
                  <a:srgbClr val="FFFF66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solidFill>
                  <a:srgbClr val="FFFF66"/>
                </a:solidFill>
                <a:latin typeface="华文楷体" pitchFamily="2" charset="-122"/>
                <a:ea typeface="华文楷体" pitchFamily="2" charset="-122"/>
              </a:rPr>
              <a:t>叫做它们的面积。</a:t>
            </a:r>
            <a:endParaRPr lang="zh-CN" altLang="en-US" dirty="0">
              <a:solidFill>
                <a:srgbClr val="FFFF66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横卷形 4"/>
          <p:cNvSpPr/>
          <p:nvPr/>
        </p:nvSpPr>
        <p:spPr>
          <a:xfrm>
            <a:off x="928662" y="357166"/>
            <a:ext cx="2071702" cy="789310"/>
          </a:xfrm>
          <a:prstGeom prst="horizontalScrol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巩固练习</a:t>
            </a:r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14348" y="121442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786" y="1714488"/>
            <a:ext cx="7786742" cy="1643074"/>
            <a:chOff x="714348" y="3214686"/>
            <a:chExt cx="7786742" cy="1643074"/>
          </a:xfrm>
        </p:grpSpPr>
        <p:sp>
          <p:nvSpPr>
            <p:cNvPr id="16" name="横卷形 15"/>
            <p:cNvSpPr/>
            <p:nvPr/>
          </p:nvSpPr>
          <p:spPr>
            <a:xfrm>
              <a:off x="714348" y="3214686"/>
              <a:ext cx="7786742" cy="1643074"/>
            </a:xfrm>
            <a:prstGeom prst="horizontalScroll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428728" y="3500438"/>
              <a:ext cx="628652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摸摸你的字典的封面和侧面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说说哪一个面的面积比较小。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8" name="图片 17" descr="c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3429000"/>
            <a:ext cx="3181355" cy="308308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横卷形 4"/>
          <p:cNvSpPr/>
          <p:nvPr/>
        </p:nvSpPr>
        <p:spPr>
          <a:xfrm>
            <a:off x="928662" y="357166"/>
            <a:ext cx="2071702" cy="789310"/>
          </a:xfrm>
          <a:prstGeom prst="horizontalScrol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巩固练习</a:t>
            </a:r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14348" y="1214422"/>
            <a:ext cx="757242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将数学书按不同位置摆放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说一说封面面积的大小是否有变化。</a:t>
            </a:r>
          </a:p>
        </p:txBody>
      </p:sp>
      <p:pic>
        <p:nvPicPr>
          <p:cNvPr id="8" name="图片 7" descr="5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2857496"/>
            <a:ext cx="7649361" cy="27146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765</Words>
  <Application>WPS 演示</Application>
  <PresentationFormat>全屏显示(4:3)</PresentationFormat>
  <Paragraphs>151</Paragraphs>
  <Slides>25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人教版数学三年级下册第5单元</dc:title>
  <dc:creator>吉林梓翰教育图书有限公司</dc:creator>
  <cp:lastModifiedBy>lenovop</cp:lastModifiedBy>
  <cp:revision>1112</cp:revision>
  <dcterms:created xsi:type="dcterms:W3CDTF">2015-11-21T07:20:00Z</dcterms:created>
  <dcterms:modified xsi:type="dcterms:W3CDTF">2021-11-01T03:13:41Z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